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7" r:id="rId5"/>
    <p:sldMasterId id="2147483659" r:id="rId6"/>
    <p:sldMasterId id="2147483661" r:id="rId7"/>
    <p:sldMasterId id="2147483664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2491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2440" y="713880"/>
            <a:ext cx="12025080" cy="62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2440" y="1825560"/>
            <a:ext cx="12025080" cy="434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2440" y="713880"/>
            <a:ext cx="12025080" cy="62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82440" y="1825560"/>
            <a:ext cx="12025080" cy="434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2440" y="713880"/>
            <a:ext cx="12025080" cy="62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2440" y="1825560"/>
            <a:ext cx="12025080" cy="434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2440" y="713880"/>
            <a:ext cx="12025080" cy="62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2440" y="1825560"/>
            <a:ext cx="12025080" cy="434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2440" y="713880"/>
            <a:ext cx="12025080" cy="62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2440" y="1825560"/>
            <a:ext cx="12025080" cy="434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3"/>
          <p:cNvSpPr/>
          <p:nvPr/>
        </p:nvSpPr>
        <p:spPr>
          <a:xfrm>
            <a:off x="3962520" y="6206760"/>
            <a:ext cx="4680360" cy="57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1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  <a:ea typeface="DejaVu Sans"/>
              </a:rPr>
              <a:t>2025</a:t>
            </a:r>
            <a:r>
              <a:rPr lang="en-US" sz="1200" b="1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  <a:ea typeface="DejaVu Sans"/>
              </a:rPr>
              <a:t> SOMENS &amp; NEMO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ndara"/>
                <a:ea typeface="DejaVu Sans"/>
              </a:rPr>
              <a:t>Joint Annual Meeting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" name="Picture 6"/>
          <p:cNvPicPr/>
          <p:nvPr/>
        </p:nvPicPr>
        <p:blipFill>
          <a:blip r:embed="rId2"/>
          <a:stretch/>
        </p:blipFill>
        <p:spPr>
          <a:xfrm>
            <a:off x="144360" y="74880"/>
            <a:ext cx="6155280" cy="9122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4" name="Straight Connector 9"/>
          <p:cNvCxnSpPr/>
          <p:nvPr/>
        </p:nvCxnSpPr>
        <p:spPr>
          <a:xfrm>
            <a:off x="681840" y="3206880"/>
            <a:ext cx="10859040" cy="2160"/>
          </a:xfrm>
          <a:prstGeom prst="straightConnector1">
            <a:avLst/>
          </a:prstGeom>
          <a:ln w="44280">
            <a:solidFill>
              <a:srgbClr val="000000"/>
            </a:solidFill>
            <a:round/>
          </a:ln>
        </p:spPr>
      </p:cxnSp>
      <p:sp>
        <p:nvSpPr>
          <p:cNvPr id="25" name="Date Placeholder 3"/>
          <p:cNvSpPr/>
          <p:nvPr/>
        </p:nvSpPr>
        <p:spPr>
          <a:xfrm>
            <a:off x="10232640" y="6363000"/>
            <a:ext cx="2117880" cy="36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ndara"/>
                <a:ea typeface="DejaVu Sans"/>
              </a:rPr>
              <a:t>Fernandina Beach, FL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6" name="Content Placeholder 4" descr="A black background with red lines&#10;&#10;AI-generated content may be incorrect."/>
          <p:cNvPicPr/>
          <p:nvPr/>
        </p:nvPicPr>
        <p:blipFill>
          <a:blip r:embed="rId3">
            <a:alphaModFix amt="20000"/>
          </a:blip>
          <a:srcRect l="29881" t="79545"/>
          <a:stretch/>
        </p:blipFill>
        <p:spPr>
          <a:xfrm rot="10800000">
            <a:off x="4138920" y="-746640"/>
            <a:ext cx="7243560" cy="1635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" name="Date Placeholder 3"/>
          <p:cNvSpPr/>
          <p:nvPr/>
        </p:nvSpPr>
        <p:spPr>
          <a:xfrm>
            <a:off x="-78840" y="6325920"/>
            <a:ext cx="2117880" cy="36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ndara"/>
                <a:ea typeface="DejaVu Sans"/>
              </a:rPr>
              <a:t>October 26-28, 2025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" name="Picture 13" descr="A logo with a tree and sun&#10;&#10;AI-generated content may be incorrect."/>
          <p:cNvPicPr/>
          <p:nvPr/>
        </p:nvPicPr>
        <p:blipFill>
          <a:blip r:embed="rId4"/>
          <a:stretch/>
        </p:blipFill>
        <p:spPr>
          <a:xfrm>
            <a:off x="10982520" y="0"/>
            <a:ext cx="1207440" cy="120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2440" y="889200"/>
            <a:ext cx="12025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2440" y="1825560"/>
            <a:ext cx="12025080" cy="434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ate Placeholder 3"/>
          <p:cNvSpPr/>
          <p:nvPr/>
        </p:nvSpPr>
        <p:spPr>
          <a:xfrm>
            <a:off x="3962520" y="6206760"/>
            <a:ext cx="4680360" cy="57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1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  <a:ea typeface="DejaVu Sans"/>
              </a:rPr>
              <a:t>2025</a:t>
            </a:r>
            <a:r>
              <a:rPr lang="en-US" sz="1200" b="1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  <a:ea typeface="DejaVu Sans"/>
              </a:rPr>
              <a:t> SOMENS &amp; NEMO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ndara"/>
                <a:ea typeface="DejaVu Sans"/>
              </a:rPr>
              <a:t>Joint Annual Meeting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" name="Picture 6"/>
          <p:cNvPicPr/>
          <p:nvPr/>
        </p:nvPicPr>
        <p:blipFill>
          <a:blip r:embed="rId2"/>
          <a:stretch/>
        </p:blipFill>
        <p:spPr>
          <a:xfrm>
            <a:off x="144360" y="74880"/>
            <a:ext cx="6155280" cy="9122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3" name="Straight Connector 9"/>
          <p:cNvCxnSpPr/>
          <p:nvPr/>
        </p:nvCxnSpPr>
        <p:spPr>
          <a:xfrm>
            <a:off x="681840" y="3206880"/>
            <a:ext cx="10859040" cy="2160"/>
          </a:xfrm>
          <a:prstGeom prst="straightConnector1">
            <a:avLst/>
          </a:prstGeom>
          <a:ln w="44280">
            <a:solidFill>
              <a:srgbClr val="000000"/>
            </a:solidFill>
            <a:round/>
          </a:ln>
        </p:spPr>
      </p:cxnSp>
      <p:sp>
        <p:nvSpPr>
          <p:cNvPr id="34" name="Date Placeholder 3"/>
          <p:cNvSpPr/>
          <p:nvPr/>
        </p:nvSpPr>
        <p:spPr>
          <a:xfrm>
            <a:off x="10232640" y="6363000"/>
            <a:ext cx="2117880" cy="36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ndara"/>
                <a:ea typeface="DejaVu Sans"/>
              </a:rPr>
              <a:t>Fernandina Beach, FL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" name="Content Placeholder 4" descr="A black background with red lines&#10;&#10;AI-generated content may be incorrect."/>
          <p:cNvPicPr/>
          <p:nvPr/>
        </p:nvPicPr>
        <p:blipFill>
          <a:blip r:embed="rId3">
            <a:alphaModFix amt="20000"/>
          </a:blip>
          <a:srcRect l="29881" t="79545"/>
          <a:stretch/>
        </p:blipFill>
        <p:spPr>
          <a:xfrm rot="10800000">
            <a:off x="4138920" y="-746640"/>
            <a:ext cx="7243560" cy="1635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Date Placeholder 3"/>
          <p:cNvSpPr/>
          <p:nvPr/>
        </p:nvSpPr>
        <p:spPr>
          <a:xfrm>
            <a:off x="-78840" y="6325920"/>
            <a:ext cx="2117880" cy="36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ndara"/>
                <a:ea typeface="DejaVu Sans"/>
              </a:rPr>
              <a:t>October 26-28, 2025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" name="Picture 13" descr="A logo with a tree and sun&#10;&#10;AI-generated content may be incorrect."/>
          <p:cNvPicPr/>
          <p:nvPr/>
        </p:nvPicPr>
        <p:blipFill>
          <a:blip r:embed="rId4"/>
          <a:stretch/>
        </p:blipFill>
        <p:spPr>
          <a:xfrm>
            <a:off x="10982520" y="0"/>
            <a:ext cx="1207440" cy="120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2440" y="889200"/>
            <a:ext cx="12025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2440" y="713880"/>
            <a:ext cx="12025080" cy="62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82440" y="1825560"/>
            <a:ext cx="12025080" cy="434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AB18A3D8-A4DF-4895-8E6D-D0ADB39C133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2440" y="713880"/>
            <a:ext cx="12025080" cy="62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82440" y="1825560"/>
            <a:ext cx="12025080" cy="434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ate Placeholder 3"/>
          <p:cNvSpPr/>
          <p:nvPr/>
        </p:nvSpPr>
        <p:spPr>
          <a:xfrm>
            <a:off x="3962520" y="6206760"/>
            <a:ext cx="4680360" cy="57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1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  <a:ea typeface="DejaVu Sans"/>
              </a:rPr>
              <a:t>2025</a:t>
            </a:r>
            <a:r>
              <a:rPr lang="en-US" sz="1200" b="1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  <a:ea typeface="DejaVu Sans"/>
              </a:rPr>
              <a:t> SOMENS &amp; NEMO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ndara"/>
                <a:ea typeface="DejaVu Sans"/>
              </a:rPr>
              <a:t>Joint Annual Meeting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6" name="Content Placeholder 9" descr="A black background with red lines&#10;&#10;AI-generated content may be incorrect."/>
          <p:cNvPicPr/>
          <p:nvPr/>
        </p:nvPicPr>
        <p:blipFill>
          <a:blip r:embed="rId2">
            <a:alphaModFix amt="20000"/>
          </a:blip>
          <a:srcRect t="79110" b="8423"/>
          <a:stretch/>
        </p:blipFill>
        <p:spPr>
          <a:xfrm rot="10800000">
            <a:off x="-49680" y="-548280"/>
            <a:ext cx="12241800" cy="112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" name="Picture 7" descr="A black background with red text&#10;&#10;AI-generated content may be incorrect."/>
          <p:cNvPicPr/>
          <p:nvPr/>
        </p:nvPicPr>
        <p:blipFill>
          <a:blip r:embed="rId3"/>
          <a:stretch/>
        </p:blipFill>
        <p:spPr>
          <a:xfrm>
            <a:off x="82440" y="6240240"/>
            <a:ext cx="3403800" cy="502920"/>
          </a:xfrm>
          <a:prstGeom prst="rect">
            <a:avLst/>
          </a:prstGeom>
          <a:noFill/>
          <a:ln w="0">
            <a:noFill/>
          </a:ln>
          <a:effectLst>
            <a:glow rad="101520">
              <a:srgbClr val="FFFFFF">
                <a:alpha val="60000"/>
              </a:srgbClr>
            </a:glow>
          </a:effectLst>
        </p:spPr>
      </p:pic>
      <p:pic>
        <p:nvPicPr>
          <p:cNvPr id="58" name="Picture 4" descr="A logo with a tree and sun&#10;&#10;AI-generated content may be incorrect."/>
          <p:cNvPicPr/>
          <p:nvPr/>
        </p:nvPicPr>
        <p:blipFill>
          <a:blip r:embed="rId4"/>
          <a:stretch/>
        </p:blipFill>
        <p:spPr>
          <a:xfrm>
            <a:off x="11449080" y="5999400"/>
            <a:ext cx="740520" cy="74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2440" y="889200"/>
            <a:ext cx="12025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2440" y="1825560"/>
            <a:ext cx="12025080" cy="434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Date Placeholder 3"/>
          <p:cNvSpPr/>
          <p:nvPr/>
        </p:nvSpPr>
        <p:spPr>
          <a:xfrm>
            <a:off x="3962520" y="6206760"/>
            <a:ext cx="4680360" cy="57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1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  <a:ea typeface="DejaVu Sans"/>
              </a:rPr>
              <a:t>2025</a:t>
            </a:r>
            <a:r>
              <a:rPr lang="en-US" sz="1200" b="1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  <a:ea typeface="DejaVu Sans"/>
              </a:rPr>
              <a:t> SOMENS &amp; NEMO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ndara"/>
                <a:ea typeface="DejaVu Sans"/>
              </a:rPr>
              <a:t>Joint Annual Meeting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2" name="Content Placeholder 9" descr="A black background with red lines&#10;&#10;AI-generated content may be incorrect."/>
          <p:cNvPicPr/>
          <p:nvPr/>
        </p:nvPicPr>
        <p:blipFill>
          <a:blip r:embed="rId2">
            <a:alphaModFix amt="20000"/>
          </a:blip>
          <a:srcRect t="79110" b="8423"/>
          <a:stretch/>
        </p:blipFill>
        <p:spPr>
          <a:xfrm rot="10800000">
            <a:off x="-49680" y="-548280"/>
            <a:ext cx="12241800" cy="112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Picture 7" descr="A black background with red text&#10;&#10;AI-generated content may be incorrect."/>
          <p:cNvPicPr/>
          <p:nvPr/>
        </p:nvPicPr>
        <p:blipFill>
          <a:blip r:embed="rId3"/>
          <a:stretch/>
        </p:blipFill>
        <p:spPr>
          <a:xfrm>
            <a:off x="82440" y="6240240"/>
            <a:ext cx="3403800" cy="502920"/>
          </a:xfrm>
          <a:prstGeom prst="rect">
            <a:avLst/>
          </a:prstGeom>
          <a:noFill/>
          <a:ln w="0">
            <a:noFill/>
          </a:ln>
          <a:effectLst>
            <a:glow rad="101520">
              <a:srgbClr val="FFFFFF">
                <a:alpha val="60000"/>
              </a:srgbClr>
            </a:glow>
          </a:effectLst>
        </p:spPr>
      </p:pic>
      <p:pic>
        <p:nvPicPr>
          <p:cNvPr id="64" name="Picture 4" descr="A logo with a tree and sun&#10;&#10;AI-generated content may be incorrect."/>
          <p:cNvPicPr/>
          <p:nvPr/>
        </p:nvPicPr>
        <p:blipFill>
          <a:blip r:embed="rId4"/>
          <a:stretch/>
        </p:blipFill>
        <p:spPr>
          <a:xfrm>
            <a:off x="11449080" y="5999400"/>
            <a:ext cx="740520" cy="74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2440" y="889200"/>
            <a:ext cx="12025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/>
          <p:nvPr/>
        </p:nvSpPr>
        <p:spPr>
          <a:xfrm>
            <a:off x="3962520" y="6206760"/>
            <a:ext cx="4680360" cy="57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1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  <a:ea typeface="DejaVu Sans"/>
              </a:rPr>
              <a:t>2025</a:t>
            </a:r>
            <a:r>
              <a:rPr lang="en-US" sz="1200" b="1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  <a:ea typeface="DejaVu Sans"/>
              </a:rPr>
              <a:t> SOMENS &amp; NEMO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ndara"/>
                <a:ea typeface="DejaVu Sans"/>
              </a:rPr>
              <a:t>Joint Annual Meeting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" name="Picture 6" descr="A black background with red text&#10;&#10;AI-generated content may be incorrect."/>
          <p:cNvPicPr/>
          <p:nvPr/>
        </p:nvPicPr>
        <p:blipFill>
          <a:blip r:embed="rId3"/>
          <a:stretch/>
        </p:blipFill>
        <p:spPr>
          <a:xfrm>
            <a:off x="82440" y="6176880"/>
            <a:ext cx="3403800" cy="502920"/>
          </a:xfrm>
          <a:prstGeom prst="rect">
            <a:avLst/>
          </a:prstGeom>
          <a:noFill/>
          <a:ln w="0">
            <a:noFill/>
          </a:ln>
          <a:effectLst>
            <a:glow rad="101520">
              <a:srgbClr val="FFFFFF">
                <a:alpha val="60000"/>
              </a:srgbClr>
            </a:glow>
          </a:effectLst>
        </p:spPr>
      </p:pic>
      <p:pic>
        <p:nvPicPr>
          <p:cNvPr id="2" name="Picture 3" descr="A logo with a tree and sun&#10;&#10;AI-generated content may be incorrect."/>
          <p:cNvPicPr/>
          <p:nvPr/>
        </p:nvPicPr>
        <p:blipFill>
          <a:blip r:embed="rId4"/>
          <a:stretch/>
        </p:blipFill>
        <p:spPr>
          <a:xfrm>
            <a:off x="11449080" y="5999400"/>
            <a:ext cx="740520" cy="74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2440" y="889200"/>
            <a:ext cx="12025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82440" y="1825560"/>
            <a:ext cx="12025080" cy="434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/>
          <p:nvPr/>
        </p:nvSpPr>
        <p:spPr>
          <a:xfrm>
            <a:off x="3962520" y="6206760"/>
            <a:ext cx="4680360" cy="57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1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  <a:ea typeface="DejaVu Sans"/>
              </a:rPr>
              <a:t>2025</a:t>
            </a:r>
            <a:r>
              <a:rPr lang="en-US" sz="1200" b="1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  <a:ea typeface="DejaVu Sans"/>
              </a:rPr>
              <a:t> SOMENS &amp; NEMO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ndara"/>
                <a:ea typeface="DejaVu Sans"/>
              </a:rPr>
              <a:t>Joint Annual Meeting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" name="Picture 9" descr="A black background with red text&#10;&#10;AI-generated content may be incorrect."/>
          <p:cNvPicPr/>
          <p:nvPr/>
        </p:nvPicPr>
        <p:blipFill>
          <a:blip r:embed="rId3"/>
          <a:stretch/>
        </p:blipFill>
        <p:spPr>
          <a:xfrm>
            <a:off x="82440" y="6176880"/>
            <a:ext cx="3403800" cy="502920"/>
          </a:xfrm>
          <a:prstGeom prst="rect">
            <a:avLst/>
          </a:prstGeom>
          <a:noFill/>
          <a:ln w="0">
            <a:noFill/>
          </a:ln>
          <a:effectLst>
            <a:glow rad="101520">
              <a:srgbClr val="FFFFFF">
                <a:alpha val="60000"/>
              </a:srgbClr>
            </a:glow>
          </a:effectLst>
        </p:spPr>
      </p:pic>
      <p:pic>
        <p:nvPicPr>
          <p:cNvPr id="9" name="Picture 6" descr="A logo with a tree and sun&#10;&#10;AI-generated content may be incorrect."/>
          <p:cNvPicPr/>
          <p:nvPr/>
        </p:nvPicPr>
        <p:blipFill>
          <a:blip r:embed="rId4"/>
          <a:stretch/>
        </p:blipFill>
        <p:spPr>
          <a:xfrm>
            <a:off x="11449080" y="5999400"/>
            <a:ext cx="740520" cy="74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2440" y="889200"/>
            <a:ext cx="12025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2440" y="1825560"/>
            <a:ext cx="12025080" cy="434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/>
          <p:nvPr/>
        </p:nvSpPr>
        <p:spPr>
          <a:xfrm>
            <a:off x="3962520" y="6206760"/>
            <a:ext cx="4680360" cy="57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1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  <a:ea typeface="DejaVu Sans"/>
              </a:rPr>
              <a:t>2025</a:t>
            </a:r>
            <a:r>
              <a:rPr lang="en-US" sz="1200" b="1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  <a:ea typeface="DejaVu Sans"/>
              </a:rPr>
              <a:t> SOMENS &amp; NEMO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ndara"/>
                <a:ea typeface="DejaVu Sans"/>
              </a:rPr>
              <a:t>Joint Annual Meeting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" name="Picture 1"/>
          <p:cNvPicPr/>
          <p:nvPr/>
        </p:nvPicPr>
        <p:blipFill>
          <a:blip r:embed="rId3">
            <a:lum bright="70000" contrast="-70000"/>
          </a:blip>
          <a:stretch/>
        </p:blipFill>
        <p:spPr>
          <a:xfrm>
            <a:off x="10723320" y="86400"/>
            <a:ext cx="1383120" cy="1179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" name="Picture 5" descr="A black background with red text&#10;&#10;AI-generated content may be incorrect."/>
          <p:cNvPicPr/>
          <p:nvPr/>
        </p:nvPicPr>
        <p:blipFill>
          <a:blip r:embed="rId4"/>
          <a:stretch/>
        </p:blipFill>
        <p:spPr>
          <a:xfrm>
            <a:off x="82440" y="6176880"/>
            <a:ext cx="3403800" cy="502920"/>
          </a:xfrm>
          <a:prstGeom prst="rect">
            <a:avLst/>
          </a:prstGeom>
          <a:noFill/>
          <a:ln w="0">
            <a:noFill/>
          </a:ln>
          <a:effectLst>
            <a:glow rad="101520">
              <a:srgbClr val="FFFFFF">
                <a:alpha val="60000"/>
              </a:srgbClr>
            </a:glow>
          </a:effectLst>
        </p:spPr>
      </p:pic>
      <p:pic>
        <p:nvPicPr>
          <p:cNvPr id="17" name="Picture 6" descr="A logo with a tree and sun&#10;&#10;AI-generated content may be incorrect."/>
          <p:cNvPicPr/>
          <p:nvPr/>
        </p:nvPicPr>
        <p:blipFill>
          <a:blip r:embed="rId5"/>
          <a:stretch/>
        </p:blipFill>
        <p:spPr>
          <a:xfrm>
            <a:off x="11449080" y="5999400"/>
            <a:ext cx="740520" cy="74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2440" y="889200"/>
            <a:ext cx="12025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2440" y="1825560"/>
            <a:ext cx="12025080" cy="434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ate Placeholder 3"/>
          <p:cNvSpPr/>
          <p:nvPr/>
        </p:nvSpPr>
        <p:spPr>
          <a:xfrm>
            <a:off x="3962520" y="6206760"/>
            <a:ext cx="4680360" cy="57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1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  <a:ea typeface="DejaVu Sans"/>
              </a:rPr>
              <a:t>2025</a:t>
            </a:r>
            <a:r>
              <a:rPr lang="en-US" sz="1200" b="1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  <a:ea typeface="DejaVu Sans"/>
              </a:rPr>
              <a:t> SOMENS &amp; NEMO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ndara"/>
                <a:ea typeface="DejaVu Sans"/>
              </a:rPr>
              <a:t>Joint Annual Meeting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" name="Picture 8" descr="A black background with red text&#10;&#10;AI-generated content may be incorrect."/>
          <p:cNvPicPr/>
          <p:nvPr/>
        </p:nvPicPr>
        <p:blipFill>
          <a:blip r:embed="rId3"/>
          <a:stretch/>
        </p:blipFill>
        <p:spPr>
          <a:xfrm>
            <a:off x="82440" y="6176880"/>
            <a:ext cx="3403800" cy="502920"/>
          </a:xfrm>
          <a:prstGeom prst="rect">
            <a:avLst/>
          </a:prstGeom>
          <a:noFill/>
          <a:ln w="0">
            <a:noFill/>
          </a:ln>
          <a:effectLst>
            <a:glow rad="101520">
              <a:srgbClr val="FFFFFF">
                <a:alpha val="60000"/>
              </a:srgbClr>
            </a:glow>
          </a:effectLst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2440" y="889200"/>
            <a:ext cx="12025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2440" y="1825560"/>
            <a:ext cx="12025080" cy="4349160"/>
          </a:xfrm>
          <a:prstGeom prst="rect">
            <a:avLst/>
          </a:prstGeom>
          <a:noFill/>
          <a:ln w="0">
            <a:noFill/>
          </a:ln>
        </p:spPr>
        <p:txBody>
          <a:bodyPr vert="eaVert"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sldNum" idx="1"/>
          </p:nvPr>
        </p:nvSpPr>
        <p:spPr>
          <a:xfrm>
            <a:off x="9314640" y="636120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ndar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350C4DE0-E799-4E32-9C40-7FCD7E0F426C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ndara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2"/>
          </p:nvPr>
        </p:nvSpPr>
        <p:spPr>
          <a:xfrm>
            <a:off x="1342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ate Placeholder 3"/>
          <p:cNvSpPr/>
          <p:nvPr/>
        </p:nvSpPr>
        <p:spPr>
          <a:xfrm>
            <a:off x="3962520" y="6206760"/>
            <a:ext cx="4680360" cy="57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1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  <a:ea typeface="DejaVu Sans"/>
              </a:rPr>
              <a:t>2025</a:t>
            </a:r>
            <a:r>
              <a:rPr lang="en-US" sz="1200" b="1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  <a:ea typeface="DejaVu Sans"/>
              </a:rPr>
              <a:t> SOMENS &amp; NEMO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ndara"/>
                <a:ea typeface="DejaVu Sans"/>
              </a:rPr>
              <a:t>Joint Annual Meeting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9" name="Picture 6"/>
          <p:cNvPicPr/>
          <p:nvPr/>
        </p:nvPicPr>
        <p:blipFill>
          <a:blip r:embed="rId3"/>
          <a:stretch/>
        </p:blipFill>
        <p:spPr>
          <a:xfrm rot="5400000">
            <a:off x="-1304640" y="1482840"/>
            <a:ext cx="3385080" cy="502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0" name="Picture 4" descr="A logo with a tree and sun&#10;&#10;AI-generated content may be incorrect."/>
          <p:cNvPicPr/>
          <p:nvPr/>
        </p:nvPicPr>
        <p:blipFill>
          <a:blip r:embed="rId4"/>
          <a:stretch/>
        </p:blipFill>
        <p:spPr>
          <a:xfrm>
            <a:off x="11449080" y="5999400"/>
            <a:ext cx="740520" cy="74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2440" y="365040"/>
            <a:ext cx="12025080" cy="1323360"/>
          </a:xfrm>
          <a:prstGeom prst="rect">
            <a:avLst/>
          </a:prstGeom>
          <a:noFill/>
          <a:ln w="0">
            <a:noFill/>
          </a:ln>
        </p:spPr>
        <p:txBody>
          <a:bodyPr vert="eaVert"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2440" y="1825560"/>
            <a:ext cx="12025080" cy="4349160"/>
          </a:xfrm>
          <a:prstGeom prst="rect">
            <a:avLst/>
          </a:prstGeom>
          <a:noFill/>
          <a:ln w="0">
            <a:noFill/>
          </a:ln>
        </p:spPr>
        <p:txBody>
          <a:bodyPr vert="eaVert"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Date Placeholder 3"/>
          <p:cNvSpPr/>
          <p:nvPr/>
        </p:nvSpPr>
        <p:spPr>
          <a:xfrm>
            <a:off x="3962520" y="6206760"/>
            <a:ext cx="4680360" cy="57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600" b="1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  <a:ea typeface="DejaVu Sans"/>
              </a:rPr>
              <a:t>2025</a:t>
            </a:r>
            <a:r>
              <a:rPr lang="en-US" sz="1200" b="1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  <a:ea typeface="DejaVu Sans"/>
              </a:rPr>
              <a:t> SOMENS &amp; NEMO 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lang="en-US" sz="1200" b="0" u="none" strike="noStrike">
                <a:solidFill>
                  <a:schemeClr val="dk1"/>
                </a:solidFill>
                <a:effectLst/>
                <a:uFillTx/>
                <a:latin typeface="Candara"/>
                <a:ea typeface="DejaVu Sans"/>
              </a:rPr>
              <a:t>Joint Annual Meeting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8" name="Content Placeholder 9" descr="A black background with red lines&#10;&#10;AI-generated content may be incorrect."/>
          <p:cNvPicPr/>
          <p:nvPr/>
        </p:nvPicPr>
        <p:blipFill>
          <a:blip r:embed="rId4">
            <a:alphaModFix amt="20000"/>
          </a:blip>
          <a:srcRect t="79110" b="8423"/>
          <a:stretch/>
        </p:blipFill>
        <p:spPr>
          <a:xfrm rot="10800000">
            <a:off x="-49680" y="-548280"/>
            <a:ext cx="12241800" cy="112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" name="Picture 7" descr="A black background with red text&#10;&#10;AI-generated content may be incorrect."/>
          <p:cNvPicPr/>
          <p:nvPr/>
        </p:nvPicPr>
        <p:blipFill>
          <a:blip r:embed="rId5"/>
          <a:stretch/>
        </p:blipFill>
        <p:spPr>
          <a:xfrm>
            <a:off x="82440" y="6240240"/>
            <a:ext cx="3403800" cy="502920"/>
          </a:xfrm>
          <a:prstGeom prst="rect">
            <a:avLst/>
          </a:prstGeom>
          <a:noFill/>
          <a:ln w="0">
            <a:noFill/>
          </a:ln>
          <a:effectLst>
            <a:glow rad="101520">
              <a:srgbClr val="FFFFFF">
                <a:alpha val="60000"/>
              </a:srgbClr>
            </a:glow>
          </a:effectLst>
        </p:spPr>
      </p:pic>
      <p:pic>
        <p:nvPicPr>
          <p:cNvPr id="70" name="Picture 4" descr="A logo with a tree and sun&#10;&#10;AI-generated content may be incorrect."/>
          <p:cNvPicPr/>
          <p:nvPr/>
        </p:nvPicPr>
        <p:blipFill>
          <a:blip r:embed="rId6"/>
          <a:stretch/>
        </p:blipFill>
        <p:spPr>
          <a:xfrm>
            <a:off x="11449080" y="5999400"/>
            <a:ext cx="740520" cy="74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2440" y="889200"/>
            <a:ext cx="120250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2440" y="1825560"/>
            <a:ext cx="12025080" cy="434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95800" y="1120320"/>
            <a:ext cx="11027160" cy="1976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800" dirty="0">
                <a:solidFill>
                  <a:schemeClr val="accent6">
                    <a:lumMod val="50000"/>
                  </a:schemeClr>
                </a:solidFill>
                <a:latin typeface="Candara" panose="020E0502030303020204" pitchFamily="34" charset="0"/>
              </a:rPr>
              <a:t>Niche-based grouping for mixed species growth and yield models: A preliminary exploration.</a:t>
            </a:r>
            <a:endParaRPr lang="en-US" sz="4800" b="0" u="none" strike="noStrike" dirty="0">
              <a:solidFill>
                <a:schemeClr val="accent6">
                  <a:lumMod val="50000"/>
                </a:schemeClr>
              </a:solidFill>
              <a:effectLst/>
              <a:uFillTx/>
              <a:latin typeface="Candara" panose="020E0502030303020204" pitchFamily="34" charset="0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595800" y="3314880"/>
            <a:ext cx="11027160" cy="2901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US" sz="30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Quentin Boccaleri</a:t>
            </a:r>
            <a:r>
              <a:rPr lang="en-US" sz="3000" b="0" u="none" strike="noStrike" baseline="30000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1</a:t>
            </a:r>
            <a:r>
              <a:rPr lang="en-US" sz="30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, Bronson Bullock</a:t>
            </a:r>
            <a:r>
              <a:rPr lang="en-US" sz="3000" baseline="30000" dirty="0">
                <a:solidFill>
                  <a:schemeClr val="accent4">
                    <a:lumMod val="50000"/>
                  </a:schemeClr>
                </a:solidFill>
                <a:latin typeface="Candara"/>
              </a:rPr>
              <a:t>2</a:t>
            </a:r>
            <a:r>
              <a:rPr lang="en-US" sz="30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, Stephen Kinane</a:t>
            </a:r>
            <a:r>
              <a:rPr lang="en-US" sz="3000" baseline="30000" dirty="0">
                <a:solidFill>
                  <a:schemeClr val="accent4">
                    <a:lumMod val="50000"/>
                  </a:schemeClr>
                </a:solidFill>
                <a:latin typeface="Candara"/>
              </a:rPr>
              <a:t>3</a:t>
            </a:r>
            <a:r>
              <a:rPr lang="en-US" sz="30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, Pete Bettinger</a:t>
            </a:r>
            <a:r>
              <a:rPr lang="en-US" sz="3000" baseline="30000" dirty="0">
                <a:solidFill>
                  <a:schemeClr val="accent4">
                    <a:lumMod val="50000"/>
                  </a:schemeClr>
                </a:solidFill>
                <a:latin typeface="Candara"/>
              </a:rPr>
              <a:t>4</a:t>
            </a:r>
            <a:r>
              <a:rPr lang="en-US" sz="3000" b="0" u="none" strike="noStrike" baseline="30000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 </a:t>
            </a:r>
            <a:endParaRPr lang="en-US" sz="3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US" sz="2400" b="0" i="1" u="none" strike="noStrike" baseline="30000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1</a:t>
            </a:r>
            <a:r>
              <a:rPr lang="en-US" sz="2400" b="0" i="1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PMRC PhD Student</a:t>
            </a:r>
            <a:r>
              <a:rPr lang="en-US" sz="24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, University of Georgia</a:t>
            </a:r>
            <a:r>
              <a:rPr lang="en-US" sz="2400" baseline="30000" dirty="0">
                <a:solidFill>
                  <a:schemeClr val="accent4">
                    <a:lumMod val="50000"/>
                  </a:schemeClr>
                </a:solidFill>
                <a:latin typeface="Candara"/>
              </a:rPr>
              <a:t> 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US" sz="2400" i="1" baseline="30000" dirty="0">
                <a:solidFill>
                  <a:schemeClr val="accent4">
                    <a:lumMod val="50000"/>
                  </a:schemeClr>
                </a:solidFill>
                <a:latin typeface="Candara"/>
              </a:rPr>
              <a:t>2</a:t>
            </a:r>
            <a:r>
              <a:rPr lang="en-US" sz="2400" b="0" i="1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PMRC Director &amp; Professor</a:t>
            </a:r>
            <a:r>
              <a:rPr lang="en-US" sz="24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, University of Georgia</a:t>
            </a:r>
            <a:r>
              <a:rPr lang="en-US" sz="2400" baseline="30000" dirty="0">
                <a:solidFill>
                  <a:schemeClr val="accent4">
                    <a:lumMod val="50000"/>
                  </a:schemeClr>
                </a:solidFill>
                <a:latin typeface="Candara"/>
              </a:rPr>
              <a:t> 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US" sz="2400" i="1" baseline="30000" dirty="0">
                <a:solidFill>
                  <a:schemeClr val="accent4">
                    <a:lumMod val="50000"/>
                  </a:schemeClr>
                </a:solidFill>
                <a:latin typeface="Candara"/>
              </a:rPr>
              <a:t>3</a:t>
            </a:r>
            <a:r>
              <a:rPr lang="en-US" sz="2400" b="0" i="1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PMRC Professor</a:t>
            </a:r>
            <a:r>
              <a:rPr lang="en-US" sz="24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, University of Georgia</a:t>
            </a:r>
            <a:r>
              <a:rPr lang="en-US" sz="2400" baseline="30000" dirty="0">
                <a:solidFill>
                  <a:schemeClr val="accent4">
                    <a:lumMod val="50000"/>
                  </a:schemeClr>
                </a:solidFill>
                <a:latin typeface="Candara"/>
              </a:rPr>
              <a:t> 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spcBef>
                <a:spcPts val="1001"/>
              </a:spcBef>
              <a:tabLst>
                <a:tab pos="0" algn="l"/>
              </a:tabLst>
            </a:pPr>
            <a:r>
              <a:rPr lang="en-US" sz="2400" i="1" baseline="30000" dirty="0">
                <a:solidFill>
                  <a:schemeClr val="accent4">
                    <a:lumMod val="50000"/>
                  </a:schemeClr>
                </a:solidFill>
                <a:latin typeface="Candara"/>
              </a:rPr>
              <a:t>4</a:t>
            </a:r>
            <a:r>
              <a:rPr lang="en-US" sz="2400" b="0" i="1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Eyield Lead &amp; Professor</a:t>
            </a:r>
            <a:r>
              <a:rPr lang="en-US" sz="24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, University of Georgia</a:t>
            </a:r>
            <a:r>
              <a:rPr lang="en-US" sz="2400" baseline="30000" dirty="0">
                <a:solidFill>
                  <a:schemeClr val="accent4">
                    <a:lumMod val="50000"/>
                  </a:schemeClr>
                </a:solidFill>
                <a:latin typeface="Candara"/>
              </a:rPr>
              <a:t> </a:t>
            </a:r>
            <a:endParaRPr lang="en-US" sz="2400" dirty="0">
              <a:solidFill>
                <a:srgbClr val="000000"/>
              </a:solidFill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/>
          <p:nvPr/>
        </p:nvPicPr>
        <p:blipFill>
          <a:blip r:embed="rId2"/>
          <a:srcRect b="78383"/>
          <a:stretch>
            <a:fillRect/>
          </a:stretch>
        </p:blipFill>
        <p:spPr>
          <a:xfrm>
            <a:off x="914400" y="1371600"/>
            <a:ext cx="5257800" cy="92102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2440" y="275760"/>
            <a:ext cx="12025080" cy="13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</a:rPr>
              <a:t>Results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720800" y="1492200"/>
            <a:ext cx="4451400" cy="214920"/>
          </a:xfrm>
          <a:prstGeom prst="rect">
            <a:avLst/>
          </a:prstGeom>
          <a:solidFill>
            <a:srgbClr val="729FCF">
              <a:alpha val="21000"/>
            </a:srgbClr>
          </a:solidFill>
          <a:ln w="36720">
            <a:solidFill>
              <a:srgbClr val="F10D0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360" tIns="63360" rIns="108360" bIns="6336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77BE51-9E7A-B627-151E-92A0E646CF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649"/>
          <a:stretch>
            <a:fillRect/>
          </a:stretch>
        </p:blipFill>
        <p:spPr>
          <a:xfrm>
            <a:off x="2160109" y="2785155"/>
            <a:ext cx="4353340" cy="1595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3DA08C-22C2-FB58-E6AC-4D6B43E9D7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8143"/>
          <a:stretch>
            <a:fillRect/>
          </a:stretch>
        </p:blipFill>
        <p:spPr>
          <a:xfrm>
            <a:off x="474532" y="2785156"/>
            <a:ext cx="1688494" cy="15956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4BE778-B1F2-9CB0-4EF5-BBE1854DABBD}"/>
              </a:ext>
            </a:extLst>
          </p:cNvPr>
          <p:cNvSpPr/>
          <p:nvPr/>
        </p:nvSpPr>
        <p:spPr>
          <a:xfrm>
            <a:off x="528103" y="2694960"/>
            <a:ext cx="2995795" cy="1900357"/>
          </a:xfrm>
          <a:prstGeom prst="rect">
            <a:avLst/>
          </a:prstGeom>
          <a:solidFill>
            <a:srgbClr val="729FCF">
              <a:alpha val="21000"/>
            </a:srgbClr>
          </a:solidFill>
          <a:ln w="36720">
            <a:solidFill>
              <a:srgbClr val="F10D0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360" tIns="63360" rIns="108360" bIns="6336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1C2AFC-3727-AA83-21FD-E4A9F7A01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244" y="937440"/>
            <a:ext cx="5114365" cy="441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2440" y="365040"/>
            <a:ext cx="12025080" cy="13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</a:rPr>
              <a:t>Future Work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162360" y="1371600"/>
            <a:ext cx="12025080" cy="4349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 </a:t>
            </a:r>
            <a:endParaRPr lang="en-US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806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1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Non-linear regression</a:t>
            </a:r>
            <a:r>
              <a:rPr lang="en-US" sz="24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. 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US" sz="24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Adjustments to RM Value.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806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1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Clustering Growth Curves</a:t>
            </a:r>
            <a:r>
              <a:rPr lang="en-US" sz="24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.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US" sz="2400" b="1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Grouping site and regional parameters.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806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Apply and adjusting modeling framework to hardwoods species.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806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Considerations and Trail Markers.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US" sz="24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Dr. Montes UGA lecture.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US" sz="2400" b="0" u="none" strike="noStrike" dirty="0" err="1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Ogana</a:t>
            </a:r>
            <a:r>
              <a:rPr lang="en-US" sz="24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 et al. (2025)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8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 </a:t>
            </a:r>
            <a:endParaRPr lang="en-US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2440" y="365040"/>
            <a:ext cx="12025080" cy="13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</a:rPr>
              <a:t>Acknowledgements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0" name="Picture 109"/>
          <p:cNvPicPr/>
          <p:nvPr/>
        </p:nvPicPr>
        <p:blipFill>
          <a:blip r:embed="rId2"/>
          <a:srcRect l="32939" b="52766"/>
          <a:stretch>
            <a:fillRect/>
          </a:stretch>
        </p:blipFill>
        <p:spPr>
          <a:xfrm>
            <a:off x="4611756" y="1689480"/>
            <a:ext cx="6131363" cy="1888607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9A6029-3C12-E9D9-F540-AE0B9780C51E}"/>
              </a:ext>
            </a:extLst>
          </p:cNvPr>
          <p:cNvSpPr txBox="1"/>
          <p:nvPr/>
        </p:nvSpPr>
        <p:spPr>
          <a:xfrm>
            <a:off x="4772440" y="3828008"/>
            <a:ext cx="61788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special thank you to: Dr. Bullock and Kinane, Dr. Pete Bettinger, Dr. Ivan Raigosa-Garcia, and the PMRC for their help and guidance.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This project is funded by USDA Forest Service Grant Award  No. 2018-68006-28095</a:t>
            </a:r>
          </a:p>
        </p:txBody>
      </p:sp>
      <p:pic>
        <p:nvPicPr>
          <p:cNvPr id="2050" name="Picture 2" descr="A QR Code">
            <a:extLst>
              <a:ext uri="{FF2B5EF4-FFF2-40B4-BE49-F238E27FC236}">
                <a16:creationId xmlns:a16="http://schemas.microsoft.com/office/drawing/2014/main" id="{4E3A1872-B475-AFF8-3E9D-798751BD2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40" y="2019428"/>
            <a:ext cx="3117318" cy="311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/>
          <p:cNvPicPr/>
          <p:nvPr/>
        </p:nvPicPr>
        <p:blipFill>
          <a:blip r:embed="rId2">
            <a:alphaModFix amt="30000"/>
          </a:blip>
          <a:stretch/>
        </p:blipFill>
        <p:spPr>
          <a:xfrm>
            <a:off x="6242760" y="543960"/>
            <a:ext cx="5414040" cy="6083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2440" y="365040"/>
            <a:ext cx="12025080" cy="13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</a:rPr>
              <a:t>eYield V.2 Project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82440" y="1825560"/>
            <a:ext cx="12025080" cy="4349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80600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Decision support system for </a:t>
            </a:r>
            <a:r>
              <a:rPr lang="en-US" sz="2800" b="1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small and medium-sized forest landowners in the southern US</a:t>
            </a:r>
            <a:r>
              <a:rPr lang="en-US" sz="28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.</a:t>
            </a:r>
            <a:endParaRPr lang="en-US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806000"/>
              </a:buClr>
              <a:buFont typeface="Arial"/>
              <a:buChar char="•"/>
            </a:pPr>
            <a:r>
              <a:rPr lang="en-US" sz="2800" b="1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 Hardwood and natural pine.</a:t>
            </a:r>
            <a:endParaRPr lang="en-US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80600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Seven models currently in use, </a:t>
            </a:r>
            <a:r>
              <a:rPr lang="en-US" sz="2800" b="1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three of which are hardwoods</a:t>
            </a:r>
            <a:r>
              <a:rPr lang="en-US" sz="28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.</a:t>
            </a:r>
            <a:endParaRPr lang="en-US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80600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Dr. Pete Bettinger is leading a four-year project to update to V.2: </a:t>
            </a:r>
            <a:r>
              <a:rPr lang="en-US" sz="2800" b="1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which will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Candara"/>
              </a:rPr>
              <a:t>expand</a:t>
            </a:r>
            <a:r>
              <a:rPr lang="en-US" sz="2800" b="1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 mix-species hardwoods</a:t>
            </a:r>
            <a:r>
              <a:rPr lang="en-US" sz="28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 models.</a:t>
            </a:r>
            <a:endParaRPr lang="en-US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80600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Partnership of UGA, UTK, Southern Regional Extension Forestry, and MSU staff.</a:t>
            </a:r>
            <a:endParaRPr lang="en-US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80600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Website: https://eyield.sref.info</a:t>
            </a:r>
            <a:endParaRPr lang="en-US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2440" y="365040"/>
            <a:ext cx="12025080" cy="13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</a:rPr>
              <a:t>eYield V.2 Project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914400" y="2438640"/>
            <a:ext cx="6018840" cy="37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4" name="Picture 83"/>
          <p:cNvPicPr/>
          <p:nvPr/>
        </p:nvPicPr>
        <p:blipFill>
          <a:blip r:embed="rId3"/>
          <a:stretch/>
        </p:blipFill>
        <p:spPr>
          <a:xfrm>
            <a:off x="5486400" y="225720"/>
            <a:ext cx="6336360" cy="43459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2440" y="365040"/>
            <a:ext cx="12025080" cy="13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</a:rPr>
              <a:t>Why mix-species forests?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2440" y="1825560"/>
            <a:ext cx="12025080" cy="4349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806000"/>
              </a:buClr>
              <a:buFont typeface="Arial"/>
              <a:buChar char="•"/>
            </a:pPr>
            <a:r>
              <a:rPr lang="en-US" sz="2800" b="1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 Over 50%</a:t>
            </a:r>
            <a:r>
              <a:rPr lang="en-US" sz="28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 of Georgia forests are owned by </a:t>
            </a:r>
            <a:r>
              <a:rPr lang="en-US" sz="2800" b="1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non-industrial private landowners.</a:t>
            </a:r>
            <a:endParaRPr lang="en-US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80600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 Mix-species and uneven stands are complex to model and under-represented in the literature.</a:t>
            </a:r>
            <a:endParaRPr lang="en-US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Over </a:t>
            </a:r>
            <a:r>
              <a:rPr lang="en-US" sz="2800" b="1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250 unique native tree species</a:t>
            </a:r>
            <a:r>
              <a:rPr lang="en-US" sz="28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 in the state of Georgia.</a:t>
            </a:r>
            <a:endParaRPr lang="en-US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806000"/>
              </a:buClr>
              <a:buFont typeface="Arial"/>
              <a:buChar char="•"/>
            </a:pPr>
            <a:r>
              <a:rPr lang="en-US" sz="28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Difficult for landowners to develop a </a:t>
            </a:r>
            <a:r>
              <a:rPr lang="en-US" sz="2800" b="1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management timeline</a:t>
            </a:r>
            <a:r>
              <a:rPr lang="en-US" sz="28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.</a:t>
            </a:r>
            <a:endParaRPr lang="en-US" sz="2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2440" y="365040"/>
            <a:ext cx="12025080" cy="13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Candara"/>
              </a:rPr>
              <a:t>The Great Struggle… Data!</a:t>
            </a:r>
            <a:endParaRPr lang="en-US" sz="4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4800600" y="1600560"/>
            <a:ext cx="2464560" cy="43412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2440" y="365040"/>
            <a:ext cx="12025080" cy="13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</a:rPr>
              <a:t>Going back to square one!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0" name="Picture 89"/>
          <p:cNvPicPr/>
          <p:nvPr/>
        </p:nvPicPr>
        <p:blipFill>
          <a:blip r:embed="rId2"/>
          <a:stretch/>
        </p:blipFill>
        <p:spPr>
          <a:xfrm>
            <a:off x="3200400" y="1538280"/>
            <a:ext cx="5663160" cy="440424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2440" y="365040"/>
            <a:ext cx="12025080" cy="13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</a:rPr>
              <a:t>Methods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228600" y="1370520"/>
            <a:ext cx="7314120" cy="4352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600" b="0" u="none" strike="noStrike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Use </a:t>
            </a:r>
            <a:r>
              <a:rPr lang="en-US" sz="2600" b="1" u="none" strike="noStrike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Forest Inventory Analysis (FIA)</a:t>
            </a:r>
            <a:r>
              <a:rPr lang="en-US" sz="2600" b="0" u="none" strike="noStrike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 data to develop </a:t>
            </a:r>
            <a:r>
              <a:rPr lang="en-US" sz="2600" b="1" u="none" strike="noStrike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growth curves for a variety of species. 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806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600" b="0" u="none" strike="noStrike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FIA Data from Georgia.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defTabSz="9144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US" sz="2600" b="1" u="none" strike="noStrike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Loblolly, Shortleaf, Longleaf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defTabSz="9144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US" sz="2600" b="0" u="none" strike="noStrike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1998 to 2023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defTabSz="9144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US" sz="2600" b="0" u="none" strike="noStrike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3 or more observations for each tree.	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defTabSz="9144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US" sz="2600" b="1" u="none" strike="noStrike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5113</a:t>
            </a:r>
            <a:r>
              <a:rPr lang="en-US" sz="2600" b="0" u="none" strike="noStrike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 unique trees.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defTabSz="9144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US" sz="2600" b="1" u="none" strike="noStrike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Relative growth</a:t>
            </a:r>
            <a:r>
              <a:rPr lang="en-US" sz="2600" b="0" u="none" strike="noStrike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 based on net volume. </a:t>
            </a:r>
            <a:endParaRPr lang="en-US" sz="2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7760520" y="445320"/>
            <a:ext cx="3808800" cy="57139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90360" y="276480"/>
            <a:ext cx="12025080" cy="13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</a:rPr>
              <a:t>Results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532480" y="3147120"/>
            <a:ext cx="1268640" cy="16812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96" name="Picture 95"/>
          <p:cNvPicPr/>
          <p:nvPr/>
        </p:nvPicPr>
        <p:blipFill>
          <a:blip r:embed="rId3"/>
          <a:stretch/>
        </p:blipFill>
        <p:spPr>
          <a:xfrm>
            <a:off x="5000040" y="914400"/>
            <a:ext cx="6886800" cy="5164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7" name="Picture 96"/>
          <p:cNvPicPr/>
          <p:nvPr/>
        </p:nvPicPr>
        <p:blipFill>
          <a:blip r:embed="rId4"/>
          <a:stretch/>
        </p:blipFill>
        <p:spPr>
          <a:xfrm>
            <a:off x="457200" y="2057400"/>
            <a:ext cx="3428640" cy="914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0" y="3197520"/>
            <a:ext cx="4571640" cy="2059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 anchorCtr="1">
            <a:noAutofit/>
          </a:bodyPr>
          <a:lstStyle/>
          <a:p>
            <a:pPr marL="228600"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Where RM is relative measure, </a:t>
            </a:r>
            <a:r>
              <a:rPr lang="en-US" sz="2000" b="0" u="none" strike="noStrike" dirty="0" err="1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V</a:t>
            </a:r>
            <a:r>
              <a:rPr lang="en-US" sz="2000" b="0" u="none" strike="noStrike" baseline="-8000" dirty="0" err="1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c</a:t>
            </a:r>
            <a:r>
              <a:rPr lang="en-US" sz="2000" b="0" u="none" strike="noStrike" baseline="-8000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 </a:t>
            </a:r>
            <a:r>
              <a:rPr lang="en-US" sz="20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is current volume, </a:t>
            </a:r>
            <a:r>
              <a:rPr lang="en-US" sz="2000" b="0" u="none" strike="noStrike" dirty="0" err="1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V</a:t>
            </a:r>
            <a:r>
              <a:rPr lang="en-US" sz="2000" b="0" u="none" strike="noStrike" baseline="-8000" dirty="0" err="1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l</a:t>
            </a:r>
            <a:r>
              <a:rPr lang="en-US" sz="2000" b="0" u="none" strike="noStrike" baseline="-8000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 </a:t>
            </a:r>
            <a:r>
              <a:rPr lang="en-US" sz="20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is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  <a:latin typeface="Candara"/>
              </a:rPr>
              <a:t>pervious</a:t>
            </a:r>
            <a:r>
              <a:rPr lang="en-US" sz="20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 volume, and </a:t>
            </a:r>
            <a:r>
              <a:rPr lang="en-US" sz="2000" b="0" u="none" strike="noStrike" dirty="0" err="1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V</a:t>
            </a:r>
            <a:r>
              <a:rPr lang="en-US" sz="2000" b="0" u="none" strike="noStrike" baseline="-8000" dirty="0" err="1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f</a:t>
            </a:r>
            <a:r>
              <a:rPr lang="en-US" sz="2000" b="0" u="none" strike="noStrike" baseline="-8000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 </a:t>
            </a:r>
            <a:r>
              <a:rPr lang="en-US" sz="20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is first measured volume. Y</a:t>
            </a:r>
            <a:r>
              <a:rPr lang="en-US" sz="2000" b="0" u="none" strike="noStrike" baseline="-8000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B </a:t>
            </a:r>
            <a:r>
              <a:rPr lang="en-US" sz="2000" b="0" u="none" strike="noStrike" dirty="0">
                <a:solidFill>
                  <a:schemeClr val="accent4">
                    <a:lumMod val="50000"/>
                  </a:schemeClr>
                </a:solidFill>
                <a:effectLst/>
                <a:uFillTx/>
                <a:latin typeface="Candara"/>
              </a:rPr>
              <a:t>is years between measurements.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2440" y="365040"/>
            <a:ext cx="12025080" cy="13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u="none" strike="noStrike">
                <a:solidFill>
                  <a:schemeClr val="accent6">
                    <a:lumMod val="50000"/>
                  </a:schemeClr>
                </a:solidFill>
                <a:effectLst/>
                <a:uFillTx/>
                <a:latin typeface="Candara"/>
              </a:rPr>
              <a:t>Results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" name="Picture 4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908235D1-28EE-E079-3506-171361B1B2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5" y="1685087"/>
            <a:ext cx="11224591" cy="37415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39839</TotalTime>
  <Words>387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Arial</vt:lpstr>
      <vt:lpstr>Candara</vt:lpstr>
      <vt:lpstr>Symbol</vt:lpstr>
      <vt:lpstr>Times New Roman</vt:lpstr>
      <vt:lpstr>Wingdings</vt:lpstr>
      <vt:lpstr>Custom Design</vt:lpstr>
      <vt:lpstr>Custom Design</vt:lpstr>
      <vt:lpstr>Custom Design</vt:lpstr>
      <vt:lpstr>Custom Design</vt:lpstr>
      <vt:lpstr>Custom Design</vt:lpstr>
      <vt:lpstr>Custom Design</vt:lpstr>
      <vt:lpstr>Custom Design</vt:lpstr>
      <vt:lpstr>Custom Design</vt:lpstr>
      <vt:lpstr>Niche-based grouping for mixed species growth and yield models: A preliminary exploration.</vt:lpstr>
      <vt:lpstr>eYield V.2 Project</vt:lpstr>
      <vt:lpstr>eYield V.2 Project</vt:lpstr>
      <vt:lpstr>Why mix-species forests?</vt:lpstr>
      <vt:lpstr>The Great Struggle… Data!</vt:lpstr>
      <vt:lpstr>Going back to square one!</vt:lpstr>
      <vt:lpstr>Methods</vt:lpstr>
      <vt:lpstr>Results</vt:lpstr>
      <vt:lpstr>Results</vt:lpstr>
      <vt:lpstr>Results</vt:lpstr>
      <vt:lpstr>Future Work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Advisory Meeting</dc:title>
  <dc:subject/>
  <dc:creator>William Spencer Peay</dc:creator>
  <dc:description/>
  <cp:lastModifiedBy>Boccaleri, Quentin</cp:lastModifiedBy>
  <cp:revision>227</cp:revision>
  <cp:lastPrinted>2025-10-24T08:18:24Z</cp:lastPrinted>
  <dcterms:created xsi:type="dcterms:W3CDTF">2017-08-18T12:36:30Z</dcterms:created>
  <dcterms:modified xsi:type="dcterms:W3CDTF">2025-10-25T19:35:41Z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6</vt:r8>
  </property>
</Properties>
</file>